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8" r:id="rId4"/>
    <p:sldId id="259" r:id="rId5"/>
    <p:sldId id="263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011" initials="0" lastIdx="3" clrIdx="0">
    <p:extLst>
      <p:ext uri="{19B8F6BF-5375-455C-9EA6-DF929625EA0E}">
        <p15:presenceInfo xmlns:p15="http://schemas.microsoft.com/office/powerpoint/2012/main" userId="0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873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142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34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70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3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448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64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9163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250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72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96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79B6475-3AE7-4302-BA94-830C6F806EC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8179EBE-F19E-4C60-B4CC-DD8501919D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92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76C813-60AA-4490-9B62-6BCA3D0C1A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061" y="1643028"/>
            <a:ext cx="9068586" cy="2590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ИНТЕРАКТИВНОЕ пособие </a:t>
            </a:r>
            <a:br>
              <a:rPr lang="ru-RU" sz="3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</a:br>
            <a:r>
              <a:rPr lang="ru-RU" sz="3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по развитию чувства ритма </a:t>
            </a:r>
            <a:br>
              <a:rPr lang="ru-RU" sz="3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</a:br>
            <a:r>
              <a:rPr lang="ru-RU" sz="3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«смотри, СЛУШАЙ, повторяй» </a:t>
            </a:r>
            <a:br>
              <a:rPr lang="ru-RU" sz="3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</a:br>
            <a:r>
              <a:rPr lang="ru-RU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для детей ДОШКОЛЬНОГО ВОЗРАСТА</a:t>
            </a:r>
            <a:endParaRPr lang="ru-RU" sz="2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1B8784-C132-426A-BDCE-D86FF8682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320988"/>
            <a:ext cx="9070848" cy="818275"/>
          </a:xfrm>
        </p:spPr>
        <p:txBody>
          <a:bodyPr>
            <a:noAutofit/>
          </a:bodyPr>
          <a:lstStyle/>
          <a:p>
            <a:r>
              <a:rPr lang="ru-RU" sz="1800" b="1" dirty="0" err="1">
                <a:solidFill>
                  <a:srgbClr val="002060"/>
                </a:solidFill>
              </a:rPr>
              <a:t>Ничепорчук</a:t>
            </a:r>
            <a:r>
              <a:rPr lang="ru-RU" sz="1800" b="1" dirty="0">
                <a:solidFill>
                  <a:srgbClr val="002060"/>
                </a:solidFill>
              </a:rPr>
              <a:t> Татьяна Петровна, учитель-логопед</a:t>
            </a:r>
          </a:p>
          <a:p>
            <a:r>
              <a:rPr lang="ru-RU" sz="1800" b="1" dirty="0">
                <a:solidFill>
                  <a:srgbClr val="002060"/>
                </a:solidFill>
              </a:rPr>
              <a:t>МОУ «Детский сад № 279 Красноармейского района Волгограда»</a:t>
            </a:r>
          </a:p>
        </p:txBody>
      </p:sp>
    </p:spTree>
    <p:extLst>
      <p:ext uri="{BB962C8B-B14F-4D97-AF65-F5344CB8AC3E}">
        <p14:creationId xmlns:p14="http://schemas.microsoft.com/office/powerpoint/2010/main" val="290081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D4DFC9-0AFB-4900-9108-62D1744387CB}"/>
              </a:ext>
            </a:extLst>
          </p:cNvPr>
          <p:cNvSpPr txBox="1"/>
          <p:nvPr/>
        </p:nvSpPr>
        <p:spPr>
          <a:xfrm>
            <a:off x="475130" y="382884"/>
            <a:ext cx="1108934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990000"/>
              </a:buClr>
              <a:buFont typeface="Arial" panose="020B0604020202020204" pitchFamily="34" charset="0"/>
              <a:buChar char="•"/>
            </a:pPr>
            <a:r>
              <a:rPr lang="ru-RU" dirty="0"/>
              <a:t>	</a:t>
            </a:r>
            <a:r>
              <a:rPr lang="ru-RU" b="1" dirty="0">
                <a:solidFill>
                  <a:srgbClr val="990000"/>
                </a:solidFill>
              </a:rPr>
              <a:t>Ритмическая способность рассматривается специалистами в качестве предпосылки и одновременного условия реализации различных видов деятельности – речевой, музыкальной,  интеллектуальной и др. Кроме того, развитое чувство ритма помогает двигаться под музыку, координировать движения своего тела и даже правильно, ровно дышать. От чувства ритма зависит и артикуляция, плавность и чёткость речи.</a:t>
            </a:r>
          </a:p>
          <a:p>
            <a:pPr marL="285750" indent="-285750" algn="just">
              <a:buClr>
                <a:srgbClr val="990000"/>
              </a:buClr>
              <a:buFont typeface="Arial" panose="020B0604020202020204" pitchFamily="34" charset="0"/>
              <a:buChar char="•"/>
            </a:pPr>
            <a:endParaRPr lang="ru-RU" b="1" dirty="0">
              <a:solidFill>
                <a:srgbClr val="990000"/>
              </a:solidFill>
            </a:endParaRPr>
          </a:p>
          <a:p>
            <a:pPr marL="285750" indent="-285750" algn="just">
              <a:buClr>
                <a:srgbClr val="990000"/>
              </a:buClr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ru-RU" b="1" i="0" dirty="0">
                <a:solidFill>
                  <a:srgbClr val="990000"/>
                </a:solidFill>
                <a:effectLst/>
              </a:rPr>
              <a:t>Чувство ритма выделено психологом и музыкантом Б. М. Тепловым как одна из основных музыкальных способностей, необходимая как при восприятии музыки, так и при движении под музыку.</a:t>
            </a:r>
            <a:r>
              <a:rPr lang="ru-RU" b="1" dirty="0">
                <a:solidFill>
                  <a:srgbClr val="990000"/>
                </a:solidFill>
              </a:rPr>
              <a:t>	</a:t>
            </a:r>
          </a:p>
        </p:txBody>
      </p:sp>
      <p:pic>
        <p:nvPicPr>
          <p:cNvPr id="1026" name="Picture 2" descr="Ритмические игры с деревянными палочками и ложками». Программа  краткосрочной образовательной практики (3 фото). Воспитателям детских  садов, школьным учителям и педагогам - Маам.ру">
            <a:extLst>
              <a:ext uri="{FF2B5EF4-FFF2-40B4-BE49-F238E27FC236}">
                <a16:creationId xmlns:a16="http://schemas.microsoft.com/office/drawing/2014/main" id="{1B27E55E-300F-454C-AE65-0E1919F89A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t="6928" r="6532" b="9020"/>
          <a:stretch/>
        </p:blipFill>
        <p:spPr bwMode="auto">
          <a:xfrm>
            <a:off x="6347012" y="2791659"/>
            <a:ext cx="4966447" cy="350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884DB8-D97F-4EC2-9B90-6A5EDD3F9721}"/>
              </a:ext>
            </a:extLst>
          </p:cNvPr>
          <p:cNvSpPr txBox="1"/>
          <p:nvPr/>
        </p:nvSpPr>
        <p:spPr>
          <a:xfrm>
            <a:off x="600635" y="3184680"/>
            <a:ext cx="524435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990000"/>
                </a:solidFill>
              </a:rPr>
              <a:t>Работа над ритмом является одним из важных направлений коррекции в процессе преодоления нарушений речи (слоговой структуры слова) и развития музыкальных способностей у детей!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09993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D6705D-9642-445A-9B20-D21505200F46}"/>
              </a:ext>
            </a:extLst>
          </p:cNvPr>
          <p:cNvSpPr txBox="1"/>
          <p:nvPr/>
        </p:nvSpPr>
        <p:spPr>
          <a:xfrm>
            <a:off x="358587" y="509698"/>
            <a:ext cx="11026589" cy="10341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990000"/>
                </a:solidFill>
                <a:effectLst/>
              </a:rPr>
              <a:t>	Цель пособия: развитие чувства ритма у детей дошкольного возраста.</a:t>
            </a:r>
          </a:p>
          <a:p>
            <a:pPr algn="l"/>
            <a:r>
              <a:rPr lang="ru-RU" b="1" dirty="0">
                <a:solidFill>
                  <a:srgbClr val="990000"/>
                </a:solidFill>
              </a:rPr>
              <a:t>	</a:t>
            </a:r>
          </a:p>
          <a:p>
            <a:pPr algn="l"/>
            <a:r>
              <a:rPr lang="ru-RU" b="1" dirty="0">
                <a:solidFill>
                  <a:srgbClr val="990000"/>
                </a:solidFill>
              </a:rPr>
              <a:t>	Задачи:</a:t>
            </a:r>
          </a:p>
          <a:p>
            <a:pPr marL="342900" indent="-342900" algn="l">
              <a:buAutoNum type="arabicPeriod"/>
            </a:pPr>
            <a:r>
              <a:rPr lang="ru-RU" b="1" dirty="0">
                <a:solidFill>
                  <a:srgbClr val="990000"/>
                </a:solidFill>
              </a:rPr>
              <a:t>Развитие ритмического слуха.</a:t>
            </a:r>
          </a:p>
          <a:p>
            <a:pPr marL="342900" indent="-342900" algn="l">
              <a:buAutoNum type="arabicPeriod"/>
            </a:pPr>
            <a:r>
              <a:rPr lang="ru-RU" b="1" dirty="0">
                <a:solidFill>
                  <a:srgbClr val="990000"/>
                </a:solidFill>
              </a:rPr>
              <a:t>Развитие слоговой структуры слова.</a:t>
            </a:r>
          </a:p>
          <a:p>
            <a:pPr marL="342900" indent="-342900" algn="l">
              <a:buAutoNum type="arabicPeriod"/>
            </a:pPr>
            <a:r>
              <a:rPr lang="ru-RU" b="1" dirty="0">
                <a:solidFill>
                  <a:srgbClr val="990000"/>
                </a:solidFill>
              </a:rPr>
              <a:t>Развитие зрительного внимания, распределения внимания, ориентации в пространстве.</a:t>
            </a:r>
          </a:p>
          <a:p>
            <a:pPr marL="342900" indent="-342900" algn="l">
              <a:buAutoNum type="arabicPeriod"/>
            </a:pPr>
            <a:r>
              <a:rPr lang="ru-RU" b="1" dirty="0">
                <a:solidFill>
                  <a:srgbClr val="990000"/>
                </a:solidFill>
              </a:rPr>
              <a:t>Развитие ритмической памяти, метрического чувства.</a:t>
            </a:r>
          </a:p>
          <a:p>
            <a:pPr algn="l"/>
            <a:endParaRPr lang="ru-RU" b="1" dirty="0">
              <a:solidFill>
                <a:srgbClr val="990000"/>
              </a:solidFill>
            </a:endParaRPr>
          </a:p>
          <a:p>
            <a:r>
              <a:rPr lang="ru-RU" b="1" dirty="0">
                <a:solidFill>
                  <a:srgbClr val="990000"/>
                </a:solidFill>
              </a:rPr>
              <a:t>	Методика проведения: </a:t>
            </a:r>
          </a:p>
          <a:p>
            <a:r>
              <a:rPr lang="ru-RU" b="1" dirty="0">
                <a:solidFill>
                  <a:srgbClr val="990000"/>
                </a:solidFill>
              </a:rPr>
              <a:t>1. Ребенок смотрит на экран монитора и выполняет задания как совместно со взрослым, так и индивидуально.</a:t>
            </a:r>
          </a:p>
          <a:p>
            <a:r>
              <a:rPr lang="ru-RU" b="1" dirty="0">
                <a:solidFill>
                  <a:srgbClr val="990000"/>
                </a:solidFill>
              </a:rPr>
              <a:t>2. В игровой форме детям предлагаются различные способы воспроизведения ритма: </a:t>
            </a:r>
            <a:r>
              <a:rPr lang="ru-RU" b="1" dirty="0" err="1">
                <a:solidFill>
                  <a:srgbClr val="990000"/>
                </a:solidFill>
              </a:rPr>
              <a:t>отхлопывание</a:t>
            </a:r>
            <a:r>
              <a:rPr lang="ru-RU" b="1" dirty="0">
                <a:solidFill>
                  <a:srgbClr val="990000"/>
                </a:solidFill>
              </a:rPr>
              <a:t> в ладоши, отстукивание разными предметами по столу (карандашом, камешком, игрушками), мячом об пол , </a:t>
            </a:r>
            <a:r>
              <a:rPr lang="ru-RU" b="1" dirty="0" err="1">
                <a:solidFill>
                  <a:srgbClr val="990000"/>
                </a:solidFill>
              </a:rPr>
              <a:t>протопывание</a:t>
            </a:r>
            <a:r>
              <a:rPr lang="ru-RU" b="1" dirty="0">
                <a:solidFill>
                  <a:srgbClr val="990000"/>
                </a:solidFill>
              </a:rPr>
              <a:t> и другие. </a:t>
            </a:r>
          </a:p>
          <a:p>
            <a:r>
              <a:rPr lang="ru-RU" b="1" dirty="0">
                <a:solidFill>
                  <a:srgbClr val="990000"/>
                </a:solidFill>
              </a:rPr>
              <a:t>3. Атрибутика для игр может быть разнообразной (любые предметы: музыкальные инструменты, игрушки, природный материал).</a:t>
            </a:r>
          </a:p>
          <a:p>
            <a:r>
              <a:rPr lang="ru-RU" b="1" dirty="0">
                <a:solidFill>
                  <a:srgbClr val="990000"/>
                </a:solidFill>
              </a:rPr>
              <a:t>4. Игры используются учителем-логопедом, музыкальным руководителем, родителями. </a:t>
            </a:r>
          </a:p>
          <a:p>
            <a:pPr algn="l"/>
            <a:r>
              <a:rPr lang="ru-RU" b="1" dirty="0">
                <a:solidFill>
                  <a:srgbClr val="990000"/>
                </a:solidFill>
              </a:rPr>
              <a:t>5. Игры можно использовать как в индивидуальной, так и фронтальной работе.</a:t>
            </a:r>
          </a:p>
          <a:p>
            <a:r>
              <a:rPr lang="ru-RU" b="1" dirty="0">
                <a:solidFill>
                  <a:srgbClr val="990000"/>
                </a:solidFill>
              </a:rPr>
              <a:t>6. Игры разной сложности, и подойдут для детей от 4 с нормативным развитием и ОВЗ. </a:t>
            </a:r>
          </a:p>
          <a:p>
            <a:r>
              <a:rPr lang="ru-RU" b="1" dirty="0">
                <a:solidFill>
                  <a:srgbClr val="990000"/>
                </a:solidFill>
              </a:rPr>
              <a:t>7. </a:t>
            </a:r>
            <a:r>
              <a:rPr lang="ru-RU" sz="1800" b="1" i="0" dirty="0">
                <a:solidFill>
                  <a:srgbClr val="990000"/>
                </a:solidFill>
                <a:effectLst/>
              </a:rPr>
              <a:t>Задания игр разнообразны.</a:t>
            </a:r>
          </a:p>
          <a:p>
            <a:r>
              <a:rPr lang="ru-RU" b="1" dirty="0">
                <a:solidFill>
                  <a:srgbClr val="990000"/>
                </a:solidFill>
              </a:rPr>
              <a:t>8. </a:t>
            </a:r>
            <a:r>
              <a:rPr lang="ru-RU" sz="1800" b="1" i="0" dirty="0">
                <a:solidFill>
                  <a:srgbClr val="990000"/>
                </a:solidFill>
                <a:effectLst/>
              </a:rPr>
              <a:t>Задания обыгрываются интересным сюжетом. </a:t>
            </a:r>
          </a:p>
          <a:p>
            <a:r>
              <a:rPr lang="ru-RU" b="1" dirty="0">
                <a:solidFill>
                  <a:srgbClr val="990000"/>
                </a:solidFill>
              </a:rPr>
              <a:t>9. Игры можно проводить в любое время и в любом месте.</a:t>
            </a:r>
          </a:p>
          <a:p>
            <a:pPr algn="l"/>
            <a:endParaRPr lang="ru-RU" b="1" dirty="0">
              <a:solidFill>
                <a:srgbClr val="990000"/>
              </a:solidFill>
            </a:endParaRPr>
          </a:p>
          <a:p>
            <a:pPr marL="342900" indent="-342900" algn="l">
              <a:buAutoNum type="arabicPeriod"/>
            </a:pPr>
            <a:endParaRPr lang="ru-RU" b="1" dirty="0">
              <a:solidFill>
                <a:srgbClr val="990000"/>
              </a:solidFill>
            </a:endParaRPr>
          </a:p>
          <a:p>
            <a:pPr algn="l"/>
            <a:endParaRPr lang="ru-RU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algn="l"/>
            <a:endParaRPr lang="ru-RU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algn="l"/>
            <a:endParaRPr lang="ru-RU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algn="l"/>
            <a:endParaRPr lang="ru-RU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algn="l"/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формировать умение воспитанников простучать </a:t>
            </a:r>
            <a:r>
              <a:rPr lang="ru-RU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ритмические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картинки с использованием </a:t>
            </a:r>
            <a:r>
              <a:rPr lang="ru-RU" b="1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ритмослогов</a:t>
            </a:r>
            <a:r>
              <a:rPr lang="ru-RU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и проиграть ритмический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рисунок с помощью инструментов.</a:t>
            </a:r>
          </a:p>
          <a:p>
            <a:pPr algn="l"/>
            <a:r>
              <a:rPr lang="ru-RU" b="0" i="0" u="sng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Предварительная работа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: разъяснение детям следующих </a:t>
            </a:r>
            <a:r>
              <a:rPr lang="ru-RU" b="1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ритмослогов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:</a:t>
            </a:r>
          </a:p>
          <a:p>
            <a:pPr algn="l"/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Слог "Та" (четверть, обозначено картинкой большого размера.</a:t>
            </a:r>
          </a:p>
          <a:p>
            <a:pPr algn="l"/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Слоги "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Ти-ти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" </a:t>
            </a:r>
            <a:r>
              <a:rPr lang="ru-RU" b="0" i="1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(восьмые длительности)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, обозначено картинкой маленького размера.</a:t>
            </a:r>
          </a:p>
        </p:txBody>
      </p:sp>
    </p:spTree>
    <p:extLst>
      <p:ext uri="{BB962C8B-B14F-4D97-AF65-F5344CB8AC3E}">
        <p14:creationId xmlns:p14="http://schemas.microsoft.com/office/powerpoint/2010/main" val="2154224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153D554-1C93-4FAF-B927-111F74026D46}"/>
              </a:ext>
            </a:extLst>
          </p:cNvPr>
          <p:cNvSpPr txBox="1"/>
          <p:nvPr/>
        </p:nvSpPr>
        <p:spPr>
          <a:xfrm>
            <a:off x="1623934" y="482018"/>
            <a:ext cx="7915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990000"/>
                </a:solidFill>
              </a:rPr>
              <a:t>ИНТЕРАКТИВНЫЕ ИГРЫ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8DED72-1926-4031-9CFA-C6D98CAF70E1}"/>
              </a:ext>
            </a:extLst>
          </p:cNvPr>
          <p:cNvSpPr txBox="1"/>
          <p:nvPr/>
        </p:nvSpPr>
        <p:spPr>
          <a:xfrm>
            <a:off x="384020" y="1605808"/>
            <a:ext cx="112507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b="1" dirty="0">
                <a:solidFill>
                  <a:srgbClr val="990000"/>
                </a:solidFill>
              </a:rPr>
              <a:t>Игра «Хлопай, не зевай, правильно считай…»</a:t>
            </a:r>
          </a:p>
          <a:p>
            <a:endParaRPr lang="ru-RU" b="1" dirty="0">
              <a:solidFill>
                <a:srgbClr val="990000"/>
              </a:solidFill>
            </a:endParaRPr>
          </a:p>
          <a:p>
            <a:r>
              <a:rPr lang="ru-RU" b="1" dirty="0">
                <a:solidFill>
                  <a:srgbClr val="990000"/>
                </a:solidFill>
              </a:rPr>
              <a:t>Цель: учить воспроизводить определенное количество действий</a:t>
            </a:r>
          </a:p>
          <a:p>
            <a:r>
              <a:rPr lang="ru-RU" b="1" dirty="0">
                <a:solidFill>
                  <a:srgbClr val="990000"/>
                </a:solidFill>
              </a:rPr>
              <a:t>Выполнение заданного взрослым количества движений. </a:t>
            </a:r>
          </a:p>
          <a:p>
            <a:endParaRPr lang="ru-RU" b="1" dirty="0">
              <a:solidFill>
                <a:srgbClr val="990000"/>
              </a:solidFill>
            </a:endParaRPr>
          </a:p>
          <a:p>
            <a:r>
              <a:rPr lang="ru-RU" b="1" dirty="0">
                <a:solidFill>
                  <a:srgbClr val="990000"/>
                </a:solidFill>
              </a:rPr>
              <a:t>Методика выполнения: ребенок смотрит на экран монитора, выполняет столько действий (хлопает в ладоши или выполняет другое действие), сколько предметов (звёздочек на картинке, кубиков на столе, точек на стороне кубика и т. д.) находится на экране.</a:t>
            </a:r>
          </a:p>
          <a:p>
            <a:endParaRPr lang="ru-RU" b="1" dirty="0">
              <a:solidFill>
                <a:srgbClr val="990000"/>
              </a:solidFill>
            </a:endParaRPr>
          </a:p>
          <a:p>
            <a:r>
              <a:rPr lang="ru-RU" b="1" dirty="0">
                <a:solidFill>
                  <a:srgbClr val="990000"/>
                </a:solidFill>
              </a:rPr>
              <a:t>Усложнение задания: выполнение количества движений с разной интенсивностью. «Хлопнуть в ладоши (или выполнить другое действие) сильно или слабо столько раз, сколько…» (листочков нарисовал художник, раз подпрыгнет щенок, подсказывает цифра и т.п.). Маленькая звездочка – тихий удар, большая звездочка – громкий удар.</a:t>
            </a:r>
          </a:p>
        </p:txBody>
      </p:sp>
    </p:spTree>
    <p:extLst>
      <p:ext uri="{BB962C8B-B14F-4D97-AF65-F5344CB8AC3E}">
        <p14:creationId xmlns:p14="http://schemas.microsoft.com/office/powerpoint/2010/main" val="1171504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звезда для детей (65 фото)">
            <a:extLst>
              <a:ext uri="{FF2B5EF4-FFF2-40B4-BE49-F238E27FC236}">
                <a16:creationId xmlns:a16="http://schemas.microsoft.com/office/drawing/2014/main" id="{6FEE2CE1-9964-4C59-AAE5-AE8DC0ED0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3" y="1781735"/>
            <a:ext cx="2225488" cy="222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звезда для детей (65 фото)">
            <a:extLst>
              <a:ext uri="{FF2B5EF4-FFF2-40B4-BE49-F238E27FC236}">
                <a16:creationId xmlns:a16="http://schemas.microsoft.com/office/drawing/2014/main" id="{2E1EC30C-3DF7-437E-9131-838D022DC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286" y="1850090"/>
            <a:ext cx="2225488" cy="222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артинки звезда для детей (65 фото)">
            <a:extLst>
              <a:ext uri="{FF2B5EF4-FFF2-40B4-BE49-F238E27FC236}">
                <a16:creationId xmlns:a16="http://schemas.microsoft.com/office/drawing/2014/main" id="{A4BD51A0-274D-4FA5-BBC0-322371954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183" y="1781735"/>
            <a:ext cx="2225488" cy="222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артинки звезда для детей (65 фото)">
            <a:extLst>
              <a:ext uri="{FF2B5EF4-FFF2-40B4-BE49-F238E27FC236}">
                <a16:creationId xmlns:a16="http://schemas.microsoft.com/office/drawing/2014/main" id="{E7815135-743F-4A5A-AD0E-A32647DB3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671" y="1850090"/>
            <a:ext cx="2225488" cy="222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Картинки звезда для детей (65 фото)">
            <a:extLst>
              <a:ext uri="{FF2B5EF4-FFF2-40B4-BE49-F238E27FC236}">
                <a16:creationId xmlns:a16="http://schemas.microsoft.com/office/drawing/2014/main" id="{95B1780C-C436-44BA-BB84-4D2200AFD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159" y="1840004"/>
            <a:ext cx="2225488" cy="222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61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звезда для детей (65 фото)">
            <a:extLst>
              <a:ext uri="{FF2B5EF4-FFF2-40B4-BE49-F238E27FC236}">
                <a16:creationId xmlns:a16="http://schemas.microsoft.com/office/drawing/2014/main" id="{A6C72DD7-C751-40DD-B43C-FDCC761EA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53" y="1781735"/>
            <a:ext cx="2225488" cy="222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звезда для детей (65 фото)">
            <a:extLst>
              <a:ext uri="{FF2B5EF4-FFF2-40B4-BE49-F238E27FC236}">
                <a16:creationId xmlns:a16="http://schemas.microsoft.com/office/drawing/2014/main" id="{E6A8D2A7-15EC-4DFF-AA48-F32DF8A6F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794" y="454958"/>
            <a:ext cx="5345206" cy="534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звезда для детей (65 фото)">
            <a:extLst>
              <a:ext uri="{FF2B5EF4-FFF2-40B4-BE49-F238E27FC236}">
                <a16:creationId xmlns:a16="http://schemas.microsoft.com/office/drawing/2014/main" id="{0A98378D-BFBE-4D64-8F3B-1DC655844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206" y="1781735"/>
            <a:ext cx="2225488" cy="222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040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20CC16-F149-4201-B247-491976D70EEC}"/>
              </a:ext>
            </a:extLst>
          </p:cNvPr>
          <p:cNvSpPr txBox="1"/>
          <p:nvPr/>
        </p:nvSpPr>
        <p:spPr>
          <a:xfrm>
            <a:off x="448235" y="411086"/>
            <a:ext cx="1091004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90000"/>
                </a:solidFill>
              </a:rPr>
              <a:t>Игра «Матрёшки»</a:t>
            </a:r>
          </a:p>
          <a:p>
            <a:endParaRPr lang="ru-RU" b="1" dirty="0">
              <a:solidFill>
                <a:srgbClr val="990000"/>
              </a:solidFill>
            </a:endParaRPr>
          </a:p>
          <a:p>
            <a:r>
              <a:rPr lang="ru-RU" b="1" dirty="0">
                <a:solidFill>
                  <a:srgbClr val="990000"/>
                </a:solidFill>
              </a:rPr>
              <a:t>Цель: развитие чувства ритма, координации в пространстве.</a:t>
            </a:r>
          </a:p>
          <a:p>
            <a:endParaRPr lang="ru-RU" b="1" dirty="0">
              <a:solidFill>
                <a:srgbClr val="990000"/>
              </a:solidFill>
            </a:endParaRPr>
          </a:p>
          <a:p>
            <a:r>
              <a:rPr lang="ru-RU" b="1" dirty="0">
                <a:solidFill>
                  <a:srgbClr val="990000"/>
                </a:solidFill>
              </a:rPr>
              <a:t>Методика проведения: Перед ребёнком на мониторе находятся большая и маленькая матрёшки, которые при нажатии двигаются в разном темпе передвижения: большая – идёт медленно, а маленькая – быстро. Ребёнку нужно воспроизвести заданный темп, изображая ходьбу двух матрёшек, а затем ответить на вопросы: «Как идёт большая матрёшка? Маленькая? Кто двигается быстрее? Кто медленнее?</a:t>
            </a:r>
          </a:p>
        </p:txBody>
      </p:sp>
      <p:pic>
        <p:nvPicPr>
          <p:cNvPr id="3074" name="Picture 2" descr="Картинки матрешек - 81 фото">
            <a:extLst>
              <a:ext uri="{FF2B5EF4-FFF2-40B4-BE49-F238E27FC236}">
                <a16:creationId xmlns:a16="http://schemas.microsoft.com/office/drawing/2014/main" id="{6B4CE8F1-5978-4EB1-BE08-750A85987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017" y="3115982"/>
            <a:ext cx="2491068" cy="332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матрешек - 81 фото">
            <a:extLst>
              <a:ext uri="{FF2B5EF4-FFF2-40B4-BE49-F238E27FC236}">
                <a16:creationId xmlns:a16="http://schemas.microsoft.com/office/drawing/2014/main" id="{418AD58C-BAB1-4894-8B34-ECA087866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942" y="4141537"/>
            <a:ext cx="1602441" cy="213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108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A1F2C6-04A6-4D78-94AC-955C179BA3EE}"/>
              </a:ext>
            </a:extLst>
          </p:cNvPr>
          <p:cNvSpPr txBox="1"/>
          <p:nvPr/>
        </p:nvSpPr>
        <p:spPr>
          <a:xfrm>
            <a:off x="440356" y="453802"/>
            <a:ext cx="113409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90000"/>
                </a:solidFill>
              </a:rPr>
              <a:t>Игра «Выложи правильно»</a:t>
            </a:r>
          </a:p>
          <a:p>
            <a:r>
              <a:rPr lang="ru-RU" b="1" dirty="0">
                <a:solidFill>
                  <a:srgbClr val="990000"/>
                </a:solidFill>
              </a:rPr>
              <a:t>Цель: развитие слухового внимания и формирование умения изображения ритма.</a:t>
            </a:r>
          </a:p>
          <a:p>
            <a:r>
              <a:rPr lang="ru-RU" b="1" dirty="0">
                <a:solidFill>
                  <a:srgbClr val="990000"/>
                </a:solidFill>
              </a:rPr>
              <a:t>Методика проведения: ребенок слушает ритмический рисунок и выкладывает его с помощью предметов (кубиков, счётных палочек, геометрических фигур и др.).</a:t>
            </a:r>
          </a:p>
        </p:txBody>
      </p:sp>
      <p:pic>
        <p:nvPicPr>
          <p:cNvPr id="5122" name="Picture 2" descr="Картинка куб для детей - 60 фото">
            <a:extLst>
              <a:ext uri="{FF2B5EF4-FFF2-40B4-BE49-F238E27FC236}">
                <a16:creationId xmlns:a16="http://schemas.microsoft.com/office/drawing/2014/main" id="{A19FD2BB-0A27-49AF-A218-8BD76E0B5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56" y="3320715"/>
            <a:ext cx="1429351" cy="14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а куб для детей - 60 фото">
            <a:extLst>
              <a:ext uri="{FF2B5EF4-FFF2-40B4-BE49-F238E27FC236}">
                <a16:creationId xmlns:a16="http://schemas.microsoft.com/office/drawing/2014/main" id="{DFE01A42-DDE7-4A23-B3DC-97885F0A7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869" y="3320715"/>
            <a:ext cx="1429351" cy="14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а куб для детей - 60 фото">
            <a:extLst>
              <a:ext uri="{FF2B5EF4-FFF2-40B4-BE49-F238E27FC236}">
                <a16:creationId xmlns:a16="http://schemas.microsoft.com/office/drawing/2014/main" id="{DED119B1-1808-48FF-B105-1C70AEC7A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041" y="3320715"/>
            <a:ext cx="1429351" cy="14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артинка куб для детей - 60 фото">
            <a:extLst>
              <a:ext uri="{FF2B5EF4-FFF2-40B4-BE49-F238E27FC236}">
                <a16:creationId xmlns:a16="http://schemas.microsoft.com/office/drawing/2014/main" id="{FF834F26-F926-4240-8B35-AE04E70B1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293" y="3309482"/>
            <a:ext cx="1429351" cy="14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439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105C6B-2C73-4C16-8E6D-BEE4C2EFA300}"/>
              </a:ext>
            </a:extLst>
          </p:cNvPr>
          <p:cNvSpPr txBox="1"/>
          <p:nvPr/>
        </p:nvSpPr>
        <p:spPr>
          <a:xfrm>
            <a:off x="731520" y="596766"/>
            <a:ext cx="999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990000"/>
                </a:solidFill>
              </a:rPr>
              <a:t>ЛИТЕРАТУРА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5E7B78-BAD9-4A85-9924-664494C14DC9}"/>
              </a:ext>
            </a:extLst>
          </p:cNvPr>
          <p:cNvSpPr txBox="1"/>
          <p:nvPr/>
        </p:nvSpPr>
        <p:spPr>
          <a:xfrm>
            <a:off x="654518" y="1584747"/>
            <a:ext cx="109439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err="1">
                <a:solidFill>
                  <a:srgbClr val="990000"/>
                </a:solidFill>
              </a:rPr>
              <a:t>Агранович</a:t>
            </a:r>
            <a:r>
              <a:rPr lang="ru-RU" b="1" dirty="0">
                <a:solidFill>
                  <a:srgbClr val="990000"/>
                </a:solidFill>
              </a:rPr>
              <a:t> З.Е. Логопедическая работа по преодолению нарушений слоговой структуры слов у детей. – СПб.: ДЕТСТВО-ПРЕСС, 2001. </a:t>
            </a:r>
          </a:p>
          <a:p>
            <a:pPr marL="342900" indent="-342900">
              <a:buAutoNum type="arabicPeriod"/>
            </a:pPr>
            <a:r>
              <a:rPr lang="ru-RU" b="1" dirty="0">
                <a:solidFill>
                  <a:srgbClr val="990000"/>
                </a:solidFill>
              </a:rPr>
              <a:t>Бабина Г.В., </a:t>
            </a:r>
            <a:r>
              <a:rPr lang="ru-RU" b="1" dirty="0" err="1">
                <a:solidFill>
                  <a:srgbClr val="990000"/>
                </a:solidFill>
              </a:rPr>
              <a:t>Сафонкина</a:t>
            </a:r>
            <a:r>
              <a:rPr lang="ru-RU" b="1" dirty="0">
                <a:solidFill>
                  <a:srgbClr val="990000"/>
                </a:solidFill>
              </a:rPr>
              <a:t> Н.Ю. Слоговая структура слова: обследование и формирование у детей с недоразвитием речи. – М.: Книголюб, 2005. </a:t>
            </a:r>
          </a:p>
          <a:p>
            <a:pPr marL="342900" indent="-342900">
              <a:buAutoNum type="arabicPeriod"/>
            </a:pPr>
            <a:r>
              <a:rPr lang="ru-RU" b="1" dirty="0">
                <a:solidFill>
                  <a:srgbClr val="990000"/>
                </a:solidFill>
              </a:rPr>
              <a:t>Белякова Л.И., Дьякова Е.А. Логопедия. Заикание. – М.: В. Секачёв, </a:t>
            </a:r>
            <a:r>
              <a:rPr lang="ru-RU" b="1" dirty="0" err="1">
                <a:solidFill>
                  <a:srgbClr val="990000"/>
                </a:solidFill>
              </a:rPr>
              <a:t>Издво</a:t>
            </a:r>
            <a:r>
              <a:rPr lang="ru-RU" b="1" dirty="0">
                <a:solidFill>
                  <a:srgbClr val="990000"/>
                </a:solidFill>
              </a:rPr>
              <a:t> ЭКСМО-Пресс, 2001. </a:t>
            </a:r>
          </a:p>
          <a:p>
            <a:pPr marL="342900" indent="-342900">
              <a:buAutoNum type="arabicPeriod"/>
            </a:pPr>
            <a:r>
              <a:rPr lang="ru-RU" b="1" dirty="0">
                <a:solidFill>
                  <a:srgbClr val="990000"/>
                </a:solidFill>
              </a:rPr>
              <a:t>Большакова С.Е. Работа логопеда с дошкольником. – М.: А.П.О., 1996. и др. </a:t>
            </a:r>
          </a:p>
          <a:p>
            <a:pPr marL="342900" indent="-342900">
              <a:buAutoNum type="arabicPeriod"/>
            </a:pPr>
            <a:r>
              <a:rPr lang="ru-RU" b="1" dirty="0">
                <a:solidFill>
                  <a:srgbClr val="990000"/>
                </a:solidFill>
              </a:rPr>
              <a:t>Дедюхина Г.В. Работа над ритмом в логопедической практике. – М.: Айрис-пресс, 2006.</a:t>
            </a:r>
          </a:p>
        </p:txBody>
      </p:sp>
    </p:spTree>
    <p:extLst>
      <p:ext uri="{BB962C8B-B14F-4D97-AF65-F5344CB8AC3E}">
        <p14:creationId xmlns:p14="http://schemas.microsoft.com/office/powerpoint/2010/main" val="24264884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118</TotalTime>
  <Words>761</Words>
  <Application>Microsoft Office PowerPoint</Application>
  <PresentationFormat>Широкоэкранный</PresentationFormat>
  <Paragraphs>63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Garamond</vt:lpstr>
      <vt:lpstr>Савон</vt:lpstr>
      <vt:lpstr>ИНТЕРАКТИВНОЕ пособие  по развитию чувства ритма  «смотри, СЛУШАЙ, повторяй»  для детей ДОШКОЛЬНОГО ВОЗРАСТА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ИНТЕРАКТИВНОЕ пособие по развитию чувства ритма  «Украсим елочку»  для детей ДОШКОЛЬНОГО ВОЗРАСТА</dc:title>
  <dc:creator>011</dc:creator>
  <cp:lastModifiedBy>011</cp:lastModifiedBy>
  <cp:revision>17</cp:revision>
  <dcterms:created xsi:type="dcterms:W3CDTF">2024-06-15T08:08:15Z</dcterms:created>
  <dcterms:modified xsi:type="dcterms:W3CDTF">2025-12-17T19:40:28Z</dcterms:modified>
</cp:coreProperties>
</file>